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0" d="100"/>
          <a:sy n="70" d="100"/>
        </p:scale>
        <p:origin x="660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tekststijlen van het model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9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97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45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80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09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9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4376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5277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766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121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2117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015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62EAD9-7313-4352-A34B-E634A10492E7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5C041E-204D-45DB-AE00-84DB2FF0C6D1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936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4B533B-F90F-4F9B-A5D4-3D47686AA61C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30F3EA-90CE-4E5A-81D1-30613A2D91A9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74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8064BC-C299-4982-8575-0E9FE687D6BA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04B9DF-C999-4E28-8EF8-0EFEBA1D75BA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071D7F-E1EA-4640-8E6B-E45DEB77ABC6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48A747-FE5B-407B-AA5A-A4957B9C5E9C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8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EFDAAA-1B16-43E8-8F08-084664AE5AE3}" type="datetime1">
              <a:rPr lang="nl-NL" smtClean="0"/>
              <a:t>25-2-2019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01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Pathologie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Ziekteleer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691" y="3900258"/>
            <a:ext cx="4733799" cy="26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Lichamelijk en geestelijk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57908" y="2852936"/>
            <a:ext cx="68016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Somatisch en psychisch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Psychosomatisch (het één beïnvloed het ander)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Psychopathologie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017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Specialisme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316697" y="2564904"/>
            <a:ext cx="957706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Kennis over ziekten en behandeling van ziekten is steeds complexer geworden. Daarom zijn er medisch specialismen ontstaan.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Ziekten van het zenuwstelsel – neurologie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Ziekten van het hart – cardiologie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Keel, neus en oorziekten (KNO)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Maag, darm en leverziekten (MDL)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Huidziekten – dermatologie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Botziekten – orthopedie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Bloedziekten – hematologie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Ziekten van de vrouwelijke geslachtsorganen - gynaecologie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289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85900" y="2780928"/>
            <a:ext cx="73448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Bekende doelgroepen met betrekking tot ziekten zijn: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Kinderen met kinderziektes – kinderarts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Ouderen met ouderdomsziektes - geriater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191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op ziekte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85900" y="2852936"/>
            <a:ext cx="97210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Traditionele benadering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Min of meer aanvaarde alternatieve benadering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Andere alternatieve benaderingen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938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Traditionele benadering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305702" y="278092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Nadruk op de ziekte en lichamelijke functies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Wetenschappelijk onderzoek en bewijs.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Holistische mensvisie: sociale, geestelijke en lichamelijke aspecten zijn met elkaar verweven en beïnvloeden elkaar.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219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(min of meer geaccepteerde) alternatieve benaderingen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309721" y="2564904"/>
            <a:ext cx="10023465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Geen wetenschappelijke onderbouwing / bewijzen.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Geen erkenning door traditionele benadering.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In sommige gevallen wel werkzaam, als zodanig ook vergoed door verzekering.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Homeopathie: bevorderd het </a:t>
            </a:r>
            <a:r>
              <a:rPr lang="nl-NL" sz="2400" dirty="0" err="1" smtClean="0"/>
              <a:t>zelfherstellend</a:t>
            </a:r>
            <a:r>
              <a:rPr lang="nl-NL" sz="2400" dirty="0" smtClean="0"/>
              <a:t> vermogen van het lichaam door toedienen van natuurlijke stoffen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Acupunctuur: stimuleren of onderbreken van energiebanen in het lichaam. Eeuwenoude </a:t>
            </a:r>
            <a:r>
              <a:rPr lang="nl-NL" sz="2400" dirty="0" err="1" smtClean="0"/>
              <a:t>chinese</a:t>
            </a:r>
            <a:r>
              <a:rPr lang="nl-NL" sz="2400" dirty="0" smtClean="0"/>
              <a:t> geneeskunst.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err="1" smtClean="0"/>
              <a:t>Aurahealing</a:t>
            </a:r>
            <a:r>
              <a:rPr lang="nl-NL" sz="2400" dirty="0" smtClean="0"/>
              <a:t>, hypnotherapie, gebedsgenezing, haptonomie, </a:t>
            </a:r>
            <a:r>
              <a:rPr lang="nl-NL" sz="2400" dirty="0" err="1" smtClean="0"/>
              <a:t>voetreflexologie</a:t>
            </a:r>
            <a:r>
              <a:rPr lang="nl-NL" sz="2400" dirty="0" smtClean="0"/>
              <a:t>, enz.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51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 </a:t>
            </a:r>
            <a:r>
              <a:rPr lang="nl-NL" dirty="0"/>
              <a:t>verloop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proces kent drie fasen:</a:t>
            </a:r>
          </a:p>
          <a:p>
            <a:endParaRPr lang="nl-NL"/>
          </a:p>
          <a:p>
            <a:r>
              <a:rPr lang="nl-NL"/>
              <a:t>1. Het begin</a:t>
            </a:r>
          </a:p>
          <a:p>
            <a:r>
              <a:rPr lang="nl-NL"/>
              <a:t>2. De behandeling</a:t>
            </a:r>
          </a:p>
          <a:p>
            <a:r>
              <a:rPr lang="nl-NL"/>
              <a:t>3. Het eind, de afloop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8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Het begin van het ziekteproces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Sommige ziekten beginnen </a:t>
            </a:r>
            <a:r>
              <a:rPr lang="nl-NL">
                <a:solidFill>
                  <a:srgbClr val="FFC000"/>
                </a:solidFill>
              </a:rPr>
              <a:t>ACUUT</a:t>
            </a:r>
          </a:p>
          <a:p>
            <a:r>
              <a:rPr lang="nl-NL"/>
              <a:t>Andere ziekten beginnen </a:t>
            </a:r>
            <a:r>
              <a:rPr lang="nl-NL">
                <a:solidFill>
                  <a:srgbClr val="FFC000"/>
                </a:solidFill>
              </a:rPr>
              <a:t>SLUIMEREND</a:t>
            </a:r>
          </a:p>
          <a:p>
            <a:endParaRPr lang="nl-NL"/>
          </a:p>
          <a:p>
            <a:r>
              <a:rPr lang="nl-NL"/>
              <a:t>Ziekte verschijnselen noem je </a:t>
            </a:r>
            <a:r>
              <a:rPr lang="nl-NL">
                <a:solidFill>
                  <a:srgbClr val="FFC000"/>
                </a:solidFill>
              </a:rPr>
              <a:t>SYMPTOMEN</a:t>
            </a:r>
          </a:p>
          <a:p>
            <a:r>
              <a:rPr lang="nl-NL"/>
              <a:t>Een aantal bijhorende symptomen noem je </a:t>
            </a:r>
            <a:r>
              <a:rPr lang="nl-NL">
                <a:solidFill>
                  <a:srgbClr val="FFC000"/>
                </a:solidFill>
              </a:rPr>
              <a:t>SYNDROOM</a:t>
            </a:r>
          </a:p>
          <a:p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De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Als de symptomen duidelijk zijn en (eventueel) verder onderzoek heeft plaatsgevonden kan een arts de diagnose stellen.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Als duidelijk is om welke ziekte het gaat kan de arts in dit stadium een prognose geven. Dit is slechts een indicatie. Sommige zijn met zekerheid te voorspellen.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Het eind, De afloop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</a:t>
            </a:r>
            <a:r>
              <a:rPr lang="nl-NL" dirty="0"/>
              <a:t>De ziekte verdwijnt volledig op korte of wat langere termijn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verdwijnt, maar er blijven wel restverschijnselen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 (gedeeltelijk) niet en </a:t>
            </a:r>
            <a:r>
              <a:rPr lang="nl-NL" dirty="0" smtClean="0"/>
              <a:t>is </a:t>
            </a:r>
            <a:r>
              <a:rPr lang="nl-NL" dirty="0"/>
              <a:t>blijvend (chronisch)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 niet, is blijvend en wordt erger (progressief</a:t>
            </a:r>
            <a:r>
              <a:rPr lang="nl-NL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De ziekte gaat over maar komt na verloop van tijd steeds weer terug (recidief)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De ziekte gaat over maar er is een beperking ontstaan door het proces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is niet te genezen en eindigt binnen een bepaalde tijd in </a:t>
            </a:r>
            <a:r>
              <a:rPr lang="nl-NL" dirty="0" smtClean="0"/>
              <a:t>overlijden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Wat is pathologie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-NL" dirty="0" smtClean="0"/>
              <a:t>Pathos = ziekte, ziekelijk</a:t>
            </a:r>
          </a:p>
          <a:p>
            <a:pPr rtl="0"/>
            <a:r>
              <a:rPr lang="nl-NL" dirty="0" smtClean="0"/>
              <a:t>Logos = leer, kennis</a:t>
            </a:r>
          </a:p>
          <a:p>
            <a:pPr rtl="0"/>
            <a:endParaRPr lang="nl-NL" dirty="0"/>
          </a:p>
          <a:p>
            <a:pPr rtl="0"/>
            <a:r>
              <a:rPr lang="nl-NL" dirty="0" smtClean="0"/>
              <a:t>“Leer van de ziektes”</a:t>
            </a:r>
          </a:p>
          <a:p>
            <a:pPr rtl="0"/>
            <a:endParaRPr lang="nl-NL" dirty="0" smtClean="0"/>
          </a:p>
          <a:p>
            <a:pPr marL="0" indent="0" algn="ctr" rtl="0">
              <a:buNone/>
            </a:pPr>
            <a:r>
              <a:rPr lang="nl-NL" sz="5400" dirty="0" smtClean="0"/>
              <a:t>Ziekteleer.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</a:t>
            </a:r>
            <a:r>
              <a:rPr lang="nl-NL" dirty="0"/>
              <a:t>van ziekten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u="sng"/>
              <a:t>Je kunt in grote lijnen onderscheid maken tussen:</a:t>
            </a:r>
          </a:p>
          <a:p>
            <a:pPr marL="0" indent="0">
              <a:buNone/>
            </a:pPr>
            <a:endParaRPr lang="nl-NL" u="sng"/>
          </a:p>
          <a:p>
            <a:pPr marL="0" indent="0">
              <a:buNone/>
            </a:pPr>
            <a:endParaRPr lang="nl-NL" u="sng"/>
          </a:p>
          <a:p>
            <a:r>
              <a:rPr lang="nl-NL"/>
              <a:t>1.</a:t>
            </a:r>
            <a:r>
              <a:rPr lang="nl-NL" i="1">
                <a:solidFill>
                  <a:srgbClr val="FFC000"/>
                </a:solidFill>
              </a:rPr>
              <a:t>Endogene factoren: </a:t>
            </a:r>
            <a:r>
              <a:rPr lang="nl-NL"/>
              <a:t>Factoren in het lichaam zelf</a:t>
            </a:r>
          </a:p>
          <a:p>
            <a:r>
              <a:rPr lang="nl-NL"/>
              <a:t>2.</a:t>
            </a:r>
            <a:r>
              <a:rPr lang="nl-NL" i="1">
                <a:solidFill>
                  <a:srgbClr val="FFC000"/>
                </a:solidFill>
              </a:rPr>
              <a:t>Exogene factoren: </a:t>
            </a:r>
            <a:r>
              <a:rPr lang="nl-NL"/>
              <a:t>Factoren buiten het lichaam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0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45708" tIns="45708" rIns="45708" bIns="45708" rtlCol="0" anchor="t">
            <a:normAutofit/>
          </a:bodyPr>
          <a:lstStyle/>
          <a:p>
            <a:pPr marL="0" indent="0">
              <a:buNone/>
            </a:pPr>
            <a:r>
              <a:rPr lang="NL-NL" i="1" dirty="0" smtClean="0">
                <a:solidFill>
                  <a:srgbClr val="FFC000"/>
                </a:solidFill>
              </a:rPr>
              <a:t>Endogene </a:t>
            </a:r>
            <a:r>
              <a:rPr lang="NL-NL" i="1" dirty="0">
                <a:solidFill>
                  <a:srgbClr val="FFC000"/>
                </a:solidFill>
              </a:rPr>
              <a:t>factoren:</a:t>
            </a:r>
          </a:p>
          <a:p>
            <a:r>
              <a:rPr lang="NL-NL" dirty="0" smtClean="0"/>
              <a:t>Aangeboren </a:t>
            </a:r>
            <a:r>
              <a:rPr lang="NL-NL" dirty="0"/>
              <a:t>oorzaken</a:t>
            </a:r>
          </a:p>
          <a:p>
            <a:r>
              <a:rPr lang="nl-NL" dirty="0" smtClean="0"/>
              <a:t>E</a:t>
            </a:r>
            <a:r>
              <a:rPr lang="NL-NL" dirty="0" smtClean="0"/>
              <a:t>rfelijkheid </a:t>
            </a:r>
            <a:endParaRPr lang="NL-NL" dirty="0"/>
          </a:p>
          <a:p>
            <a:r>
              <a:rPr lang="nl-NL" dirty="0" smtClean="0"/>
              <a:t>S</a:t>
            </a:r>
            <a:r>
              <a:rPr lang="NL-NL" dirty="0" smtClean="0"/>
              <a:t>teriele ontsteking </a:t>
            </a:r>
            <a:endParaRPr lang="NL-NL" dirty="0"/>
          </a:p>
          <a:p>
            <a:r>
              <a:rPr lang="NL-NL" dirty="0"/>
              <a:t>Z</a:t>
            </a:r>
            <a:r>
              <a:rPr lang="NL-NL" dirty="0" smtClean="0"/>
              <a:t>iekte </a:t>
            </a:r>
            <a:r>
              <a:rPr lang="NL-NL" dirty="0"/>
              <a:t>van het auto-immuunsysteem</a:t>
            </a:r>
          </a:p>
          <a:p>
            <a:r>
              <a:rPr lang="NL-NL" dirty="0"/>
              <a:t>O</a:t>
            </a:r>
            <a:r>
              <a:rPr lang="NL-NL" dirty="0" smtClean="0"/>
              <a:t>ngezond </a:t>
            </a:r>
            <a:r>
              <a:rPr lang="NL-NL" dirty="0"/>
              <a:t>leven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3861048"/>
            <a:ext cx="4954373" cy="26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i="1" dirty="0" smtClean="0">
                <a:solidFill>
                  <a:srgbClr val="FFC000"/>
                </a:solidFill>
              </a:rPr>
              <a:t>Exogene </a:t>
            </a:r>
            <a:r>
              <a:rPr lang="nl-NL" i="1" dirty="0">
                <a:solidFill>
                  <a:srgbClr val="FFC000"/>
                </a:solidFill>
              </a:rPr>
              <a:t>factoren</a:t>
            </a:r>
            <a:r>
              <a:rPr lang="nl-NL" dirty="0"/>
              <a:t>:</a:t>
            </a:r>
          </a:p>
          <a:p>
            <a:r>
              <a:rPr lang="nl-NL" dirty="0" smtClean="0"/>
              <a:t>Micro-organismen</a:t>
            </a:r>
            <a:r>
              <a:rPr lang="nl-NL" dirty="0"/>
              <a:t>: Bacteriën, virussen, schimmel</a:t>
            </a:r>
          </a:p>
          <a:p>
            <a:r>
              <a:rPr lang="nl-NL" dirty="0" smtClean="0"/>
              <a:t>Slechte </a:t>
            </a:r>
            <a:r>
              <a:rPr lang="nl-NL" dirty="0"/>
              <a:t>hygiënische omstandigheden</a:t>
            </a:r>
          </a:p>
          <a:p>
            <a:r>
              <a:rPr lang="nl-NL" dirty="0" smtClean="0"/>
              <a:t>Straling </a:t>
            </a:r>
            <a:r>
              <a:rPr lang="nl-NL" dirty="0"/>
              <a:t>die cellen beschadigt en vernietigd (zoals radioactieve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straling</a:t>
            </a:r>
            <a:r>
              <a:rPr lang="nl-NL" dirty="0"/>
              <a:t>)</a:t>
            </a:r>
          </a:p>
          <a:p>
            <a:r>
              <a:rPr lang="nl-NL" dirty="0" smtClean="0"/>
              <a:t>Inslikken </a:t>
            </a:r>
            <a:r>
              <a:rPr lang="nl-NL" dirty="0"/>
              <a:t>of inademen van giftige stoffen</a:t>
            </a:r>
          </a:p>
          <a:p>
            <a:r>
              <a:rPr lang="nl-NL" dirty="0" smtClean="0"/>
              <a:t>Slechte </a:t>
            </a:r>
            <a:r>
              <a:rPr lang="nl-NL" dirty="0"/>
              <a:t>voeding: Te kort aan noodzakelijke voedingsstoffen</a:t>
            </a:r>
          </a:p>
          <a:p>
            <a:r>
              <a:rPr lang="nl-NL" dirty="0" smtClean="0"/>
              <a:t>Schadelijke </a:t>
            </a:r>
            <a:r>
              <a:rPr lang="nl-NL" dirty="0"/>
              <a:t>producten gebruiken: teveel alcohol, drugs sigaretten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178" y="543997"/>
            <a:ext cx="2372132" cy="32347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543997"/>
            <a:ext cx="2180137" cy="21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57908" y="2636912"/>
            <a:ext cx="950505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Een arts stelt een diagnose aan de hand van onderzoek. </a:t>
            </a:r>
          </a:p>
          <a:p>
            <a:pPr>
              <a:lnSpc>
                <a:spcPct val="90000"/>
              </a:lnSpc>
            </a:pPr>
            <a:r>
              <a:rPr lang="nl-NL" sz="2400" dirty="0" smtClean="0"/>
              <a:t>Voor het stellen van diagnoses zijn in de loop van de tijd hulpmiddelen ontwikkelt waarin alle bekende ziektebeelden beschreven zijn met hun verschijnselen.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 smtClean="0"/>
              <a:t>Voorbeelden zijn: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ICD 10 (</a:t>
            </a:r>
            <a:r>
              <a:rPr lang="nl-NL" sz="2400" dirty="0"/>
              <a:t>I</a:t>
            </a:r>
            <a:r>
              <a:rPr lang="nl-NL" sz="2400" dirty="0" smtClean="0"/>
              <a:t>nternational </a:t>
            </a:r>
            <a:r>
              <a:rPr lang="nl-NL" sz="2400" dirty="0" err="1"/>
              <a:t>C</a:t>
            </a:r>
            <a:r>
              <a:rPr lang="nl-NL" sz="2400" dirty="0" err="1" smtClean="0"/>
              <a:t>lassification</a:t>
            </a:r>
            <a:r>
              <a:rPr lang="nl-NL" sz="2400" dirty="0" smtClean="0"/>
              <a:t> of </a:t>
            </a:r>
            <a:r>
              <a:rPr lang="nl-NL" sz="2400" dirty="0" err="1"/>
              <a:t>D</a:t>
            </a:r>
            <a:r>
              <a:rPr lang="nl-NL" sz="2400" dirty="0" err="1" smtClean="0"/>
              <a:t>iseases</a:t>
            </a:r>
            <a:r>
              <a:rPr lang="nl-NL" sz="2400" dirty="0" smtClean="0"/>
              <a:t>, versie 10)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ICF (</a:t>
            </a:r>
            <a:r>
              <a:rPr lang="nl-NL" sz="2400" dirty="0"/>
              <a:t>I</a:t>
            </a:r>
            <a:r>
              <a:rPr lang="nl-NL" sz="2400" dirty="0" smtClean="0"/>
              <a:t>nternational </a:t>
            </a:r>
            <a:r>
              <a:rPr lang="nl-NL" sz="2400" dirty="0" err="1"/>
              <a:t>C</a:t>
            </a:r>
            <a:r>
              <a:rPr lang="nl-NL" sz="2400" dirty="0" err="1" smtClean="0"/>
              <a:t>lassification</a:t>
            </a:r>
            <a:r>
              <a:rPr lang="nl-NL" sz="2400" dirty="0" smtClean="0"/>
              <a:t> of </a:t>
            </a:r>
            <a:r>
              <a:rPr lang="nl-NL" sz="2400" dirty="0" err="1"/>
              <a:t>F</a:t>
            </a:r>
            <a:r>
              <a:rPr lang="nl-NL" sz="2400" dirty="0" err="1" smtClean="0"/>
              <a:t>unctioning</a:t>
            </a:r>
            <a:r>
              <a:rPr lang="nl-NL" sz="2400" dirty="0" smtClean="0"/>
              <a:t>, </a:t>
            </a:r>
            <a:r>
              <a:rPr lang="nl-NL" sz="2400" dirty="0" err="1" smtClean="0"/>
              <a:t>disability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health)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DSM V (</a:t>
            </a:r>
            <a:r>
              <a:rPr lang="nl-NL" sz="2400" dirty="0" err="1"/>
              <a:t>D</a:t>
            </a:r>
            <a:r>
              <a:rPr lang="nl-NL" sz="2400" dirty="0" err="1" smtClean="0"/>
              <a:t>iagnostic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/>
              <a:t>S</a:t>
            </a:r>
            <a:r>
              <a:rPr lang="nl-NL" sz="2400" dirty="0" smtClean="0"/>
              <a:t>tatistical </a:t>
            </a:r>
            <a:r>
              <a:rPr lang="nl-NL" sz="2400" dirty="0"/>
              <a:t>M</a:t>
            </a:r>
            <a:r>
              <a:rPr lang="nl-NL" sz="2400" dirty="0" smtClean="0"/>
              <a:t>anual of </a:t>
            </a:r>
            <a:r>
              <a:rPr lang="nl-NL" sz="2400" dirty="0" err="1" smtClean="0"/>
              <a:t>mental</a:t>
            </a:r>
            <a:r>
              <a:rPr lang="nl-NL" sz="2400" dirty="0" smtClean="0"/>
              <a:t> disorders, versie 5)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485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EBP of PBE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295065" y="2636912"/>
            <a:ext cx="9937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err="1" smtClean="0"/>
              <a:t>Evidence</a:t>
            </a:r>
            <a:r>
              <a:rPr lang="nl-NL" sz="2400" dirty="0" smtClean="0"/>
              <a:t> Based </a:t>
            </a:r>
            <a:r>
              <a:rPr lang="nl-NL" sz="2400" dirty="0" err="1" smtClean="0"/>
              <a:t>Practice</a:t>
            </a:r>
            <a:r>
              <a:rPr lang="nl-NL" sz="2400" dirty="0" smtClean="0"/>
              <a:t>:</a:t>
            </a:r>
          </a:p>
          <a:p>
            <a:pPr>
              <a:lnSpc>
                <a:spcPct val="90000"/>
              </a:lnSpc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Handelen op basis van de best beschikbare informatie over het effect van het handelen. (onderzoek, publicaties, feedback, kennis en ervaring)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>
              <a:lnSpc>
                <a:spcPct val="90000"/>
              </a:lnSpc>
            </a:pPr>
            <a:r>
              <a:rPr lang="nl-NL" sz="2400" dirty="0" err="1" smtClean="0"/>
              <a:t>Practice</a:t>
            </a:r>
            <a:r>
              <a:rPr lang="nl-NL" sz="2400" dirty="0" smtClean="0"/>
              <a:t> Based </a:t>
            </a:r>
            <a:r>
              <a:rPr lang="nl-NL" sz="2400" dirty="0" err="1" smtClean="0"/>
              <a:t>Evidence</a:t>
            </a:r>
            <a:r>
              <a:rPr lang="nl-NL" sz="2400" dirty="0" smtClean="0"/>
              <a:t>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Doen wat werkt, ontdekken wat werkt in de praktijk, zonder wetenschappelijke onderbouwing.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102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9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4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8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6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Gezondheid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413" y="2420888"/>
            <a:ext cx="9144000" cy="4267200"/>
          </a:xfrm>
        </p:spPr>
        <p:txBody>
          <a:bodyPr>
            <a:normAutofit/>
          </a:bodyPr>
          <a:lstStyle/>
          <a:p>
            <a:r>
              <a:rPr lang="nl-NL" dirty="0"/>
              <a:t>De huidige definitie van de WHO stelt dat </a:t>
            </a:r>
            <a:r>
              <a:rPr lang="nl-NL" dirty="0" smtClean="0"/>
              <a:t>gezondheid:</a:t>
            </a:r>
          </a:p>
          <a:p>
            <a:r>
              <a:rPr lang="nl-NL" dirty="0" smtClean="0"/>
              <a:t>“</a:t>
            </a:r>
            <a:r>
              <a:rPr lang="nl-NL" dirty="0"/>
              <a:t>een toestand van volledig fysiek, geestelijk en sociaal </a:t>
            </a:r>
            <a:r>
              <a:rPr lang="nl-NL" dirty="0" smtClean="0"/>
              <a:t>welbevinden is </a:t>
            </a:r>
            <a:r>
              <a:rPr lang="nl-NL" dirty="0"/>
              <a:t>en niet louter het ontbreken van ziekte of </a:t>
            </a:r>
            <a:r>
              <a:rPr lang="nl-NL" dirty="0" smtClean="0"/>
              <a:t>gebrek” (1948)</a:t>
            </a:r>
          </a:p>
          <a:p>
            <a:endParaRPr lang="nl-NL" dirty="0"/>
          </a:p>
          <a:p>
            <a:r>
              <a:rPr lang="nl-NL" dirty="0" smtClean="0"/>
              <a:t>Modernere definitie:</a:t>
            </a:r>
          </a:p>
          <a:p>
            <a:r>
              <a:rPr lang="nl-NL" dirty="0"/>
              <a:t>Gezondheid is het vermogen zich aan te passen en een eigen regie te voeren, in het licht van de fysieke, emotionele en sociale uitdagingen van het leven. 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0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Wat is ziek?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522413" y="2708920"/>
            <a:ext cx="9143999" cy="4267200"/>
          </a:xfrm>
        </p:spPr>
        <p:txBody>
          <a:bodyPr rtlCol="0"/>
          <a:lstStyle/>
          <a:p>
            <a:pPr rtl="0"/>
            <a:r>
              <a:rPr lang="nl-NL" dirty="0" smtClean="0"/>
              <a:t>Wanneer voel je je ziek?</a:t>
            </a:r>
          </a:p>
          <a:p>
            <a:pPr rtl="0"/>
            <a:endParaRPr lang="nl-NL" dirty="0"/>
          </a:p>
          <a:p>
            <a:pPr rtl="0"/>
            <a:r>
              <a:rPr lang="nl-NL" dirty="0" smtClean="0"/>
              <a:t>Beleving</a:t>
            </a:r>
          </a:p>
          <a:p>
            <a:pPr rtl="0"/>
            <a:r>
              <a:rPr lang="nl-NL" dirty="0" smtClean="0"/>
              <a:t>Cultuur</a:t>
            </a:r>
          </a:p>
          <a:p>
            <a:pPr rtl="0"/>
            <a:r>
              <a:rPr lang="nl-NL" dirty="0" smtClean="0"/>
              <a:t>Godsdienst 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Beleving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522413" y="2924944"/>
            <a:ext cx="9143999" cy="4267200"/>
          </a:xfrm>
        </p:spPr>
        <p:txBody>
          <a:bodyPr rtlCol="0"/>
          <a:lstStyle/>
          <a:p>
            <a:pPr rtl="0"/>
            <a:r>
              <a:rPr lang="nl-NL" dirty="0" smtClean="0"/>
              <a:t>Verschilt per persoon.</a:t>
            </a:r>
          </a:p>
          <a:p>
            <a:pPr rtl="0"/>
            <a:r>
              <a:rPr lang="nl-NL" dirty="0" smtClean="0"/>
              <a:t>Persoonlijkheid, karakter, aanleg, geslacht.</a:t>
            </a:r>
          </a:p>
          <a:p>
            <a:pPr rtl="0"/>
            <a:r>
              <a:rPr lang="nl-NL" dirty="0" smtClean="0"/>
              <a:t>Verantwoordelijkheid.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476672"/>
            <a:ext cx="9143998" cy="1020762"/>
          </a:xfrm>
        </p:spPr>
        <p:txBody>
          <a:bodyPr rtlCol="0"/>
          <a:lstStyle/>
          <a:p>
            <a:pPr rtl="0"/>
            <a:r>
              <a:rPr lang="nl-NL" dirty="0" smtClean="0"/>
              <a:t>Cultuur + Godsdienst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48173" y="2132856"/>
            <a:ext cx="8892479" cy="4267200"/>
          </a:xfrm>
        </p:spPr>
        <p:txBody>
          <a:bodyPr rtlCol="0">
            <a:normAutofit/>
          </a:bodyPr>
          <a:lstStyle/>
          <a:p>
            <a:pPr rtl="0"/>
            <a:r>
              <a:rPr lang="nl-NL" dirty="0" smtClean="0"/>
              <a:t>Soms worden zaken als een ziekte beschouwd in verschillende culturen of religies. Bijvoorbeeld seksuele geaardheid.</a:t>
            </a:r>
          </a:p>
          <a:p>
            <a:pPr rtl="0"/>
            <a:r>
              <a:rPr lang="nl-NL" dirty="0" smtClean="0"/>
              <a:t>Afwijkend gedrag wordt ook vaak zo bekeken.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Definitie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629916" y="2708920"/>
            <a:ext cx="849694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Ziekteleer gaat over objectief vast te stellen ziektes.</a:t>
            </a:r>
          </a:p>
          <a:p>
            <a:pPr>
              <a:lnSpc>
                <a:spcPct val="90000"/>
              </a:lnSpc>
            </a:pPr>
            <a:r>
              <a:rPr lang="nl-NL" sz="2400" dirty="0" smtClean="0"/>
              <a:t>Een definitie van ziekte is:</a:t>
            </a:r>
          </a:p>
          <a:p>
            <a:pPr>
              <a:lnSpc>
                <a:spcPct val="90000"/>
              </a:lnSpc>
            </a:pPr>
            <a:endParaRPr lang="nl-NL" sz="2400" dirty="0" smtClean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 smtClean="0"/>
              <a:t>“ Ziekte is een lichamelijke of geestelijke stoornis in het functioneren van een organisme, niet veroorzaakt door letsel.”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Letsel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62759" y="2636912"/>
            <a:ext cx="9396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Is letsel ook een ziekte?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Wanneer je een been hebt gebroken mag je een tijdje niet veel doen, zonder dat je je ziek voelt.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Letsel is schade aan of in het lichaam door geweld van buiten.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Niet alleen door mishandeling, misdaad of oorlog maar ook door verkeersongeluk, val van de fiets, sporten, verbranding, </a:t>
            </a:r>
            <a:r>
              <a:rPr lang="nl-NL" sz="2400" dirty="0" err="1" smtClean="0"/>
              <a:t>klussen,enz</a:t>
            </a:r>
            <a:r>
              <a:rPr lang="nl-NL" sz="2400" dirty="0" smtClean="0"/>
              <a:t>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Geweld kan ook psychische schade veroorzaken.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603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 van ziekten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629916" y="2852936"/>
            <a:ext cx="756084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Ziekten kun je indelen naar: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Lichamelijk en geestelijk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Specialisme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Doelgroep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Kort of Langdurend (chronisch)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Besmettelijk of niet besmettelijk.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371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924</TotalTime>
  <Words>900</Words>
  <Application>Microsoft Office PowerPoint</Application>
  <PresentationFormat>Aangepast</PresentationFormat>
  <Paragraphs>160</Paragraphs>
  <Slides>30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Corbel</vt:lpstr>
      <vt:lpstr>Garamond</vt:lpstr>
      <vt:lpstr>Wingdings</vt:lpstr>
      <vt:lpstr>Organisch</vt:lpstr>
      <vt:lpstr>Pathologie</vt:lpstr>
      <vt:lpstr>Wat is pathologie</vt:lpstr>
      <vt:lpstr>Gezondheid</vt:lpstr>
      <vt:lpstr>Wat is ziek?</vt:lpstr>
      <vt:lpstr>Beleving</vt:lpstr>
      <vt:lpstr>Cultuur + Godsdienst</vt:lpstr>
      <vt:lpstr>Definitie</vt:lpstr>
      <vt:lpstr>Letsel</vt:lpstr>
      <vt:lpstr>Indeling van ziekten</vt:lpstr>
      <vt:lpstr>Lichamelijk en geestelijk</vt:lpstr>
      <vt:lpstr>Specialisme</vt:lpstr>
      <vt:lpstr>Doelgroepen</vt:lpstr>
      <vt:lpstr>Visie op ziekte</vt:lpstr>
      <vt:lpstr>Traditionele benadering</vt:lpstr>
      <vt:lpstr>(min of meer geaccepteerde) alternatieve benaderingen</vt:lpstr>
      <vt:lpstr>Ziekte verloop</vt:lpstr>
      <vt:lpstr>1. Het begin van het ziekteproces</vt:lpstr>
      <vt:lpstr>2. De behandeling</vt:lpstr>
      <vt:lpstr>3. Het eind, De afloop</vt:lpstr>
      <vt:lpstr>Oorzaken van ziekten</vt:lpstr>
      <vt:lpstr>PowerPoint-presentatie</vt:lpstr>
      <vt:lpstr>PowerPoint-presentatie</vt:lpstr>
      <vt:lpstr>Diagnose</vt:lpstr>
      <vt:lpstr>EBP of PBE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Peter Haagsma</dc:creator>
  <cp:lastModifiedBy>Peter Haagsma</cp:lastModifiedBy>
  <cp:revision>20</cp:revision>
  <dcterms:created xsi:type="dcterms:W3CDTF">2019-02-23T12:02:18Z</dcterms:created>
  <dcterms:modified xsi:type="dcterms:W3CDTF">2019-02-26T08:18:53Z</dcterms:modified>
</cp:coreProperties>
</file>